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8" r:id="rId2"/>
    <p:sldId id="284" r:id="rId3"/>
    <p:sldId id="299" r:id="rId4"/>
    <p:sldId id="300" r:id="rId5"/>
    <p:sldId id="277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571"/>
    <a:srgbClr val="A21C1F"/>
    <a:srgbClr val="FF3300"/>
    <a:srgbClr val="660066"/>
    <a:srgbClr val="374D7C"/>
    <a:srgbClr val="E6E6E6"/>
    <a:srgbClr val="008080"/>
    <a:srgbClr val="CCFFFF"/>
    <a:srgbClr val="969696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5BAF-5FBC-4489-B765-9C7A7C0602AC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C468-0068-42C7-918D-766EA07A5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27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0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5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3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1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3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5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5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9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0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1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5FFB-43BD-4556-B9CC-E42972ED96AD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01E9-705A-43F8-A095-DA378AA7D6C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MSIPCMContentMarking" descr="{&quot;HashCode&quot;:349282919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1001127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21028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plymoutharmedforcesday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ymoutharmedforcesday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plymoutharmedforcesday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fdmedia@plymouth.gov.u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plymoutharmedforcesday.co.uk/" TargetMode="External"/><Relationship Id="rId4" Type="http://schemas.openxmlformats.org/officeDocument/2006/relationships/hyperlink" Target="mailto:afd@plymouth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34E25-3A48-9ADA-EB36-09BABF557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-3008" y="0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86E55-65B3-E740-102C-F363B3DC7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36" y="311834"/>
            <a:ext cx="1507561" cy="485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F5E187-0580-F81B-50B0-DCD3E133C85C}"/>
              </a:ext>
            </a:extLst>
          </p:cNvPr>
          <p:cNvSpPr txBox="1"/>
          <p:nvPr/>
        </p:nvSpPr>
        <p:spPr>
          <a:xfrm>
            <a:off x="676464" y="554501"/>
            <a:ext cx="7553136" cy="1963954"/>
          </a:xfrm>
          <a:prstGeom prst="rect">
            <a:avLst/>
          </a:prstGeom>
          <a:solidFill>
            <a:srgbClr val="002060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PLYMOUTH ARMED FORCES DAY</a:t>
            </a:r>
          </a:p>
          <a:p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SATURDAY 28 JUNE 2025</a:t>
            </a:r>
          </a:p>
          <a:p>
            <a:endParaRPr lang="en-GB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SPONSORSHIP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9833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699674" y="180536"/>
            <a:ext cx="1793631" cy="7479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36" y="311834"/>
            <a:ext cx="1507561" cy="485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677" y="474003"/>
            <a:ext cx="949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ntserrat" panose="00000500000000000000" pitchFamily="2" charset="0"/>
              </a:rPr>
              <a:t>ABOUT PLYMOUTH ARMED FORCES 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694" y="1312983"/>
            <a:ext cx="10399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3F769-995B-8A50-178D-5221A3BC0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98" y="5817224"/>
            <a:ext cx="7498702" cy="10407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DEB9B6-61B9-89A0-5F92-0A5517051B2A}"/>
              </a:ext>
            </a:extLst>
          </p:cNvPr>
          <p:cNvSpPr/>
          <p:nvPr/>
        </p:nvSpPr>
        <p:spPr>
          <a:xfrm>
            <a:off x="302677" y="4215919"/>
            <a:ext cx="5332809" cy="2168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0CADA-D1C8-B258-4D5E-EF05E7A84AC5}"/>
              </a:ext>
            </a:extLst>
          </p:cNvPr>
          <p:cNvSpPr txBox="1"/>
          <p:nvPr/>
        </p:nvSpPr>
        <p:spPr>
          <a:xfrm>
            <a:off x="302677" y="1120334"/>
            <a:ext cx="830014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Montserrat-Regular"/>
              </a:rPr>
              <a:t>Each year Plymouth shows its support to the Armed Forces and celebrates their outstanding contribution to the city and UK, by putting on a spectacular free event on Plymouth Hoe, celebrating Armed Forces Day. </a:t>
            </a:r>
          </a:p>
          <a:p>
            <a:endParaRPr lang="en-GB" sz="1400" dirty="0">
              <a:latin typeface="Montserrat-Regular"/>
            </a:endParaRPr>
          </a:p>
          <a:p>
            <a:r>
              <a:rPr lang="en-GB" sz="1400" dirty="0">
                <a:latin typeface="Montserrat-Regular"/>
              </a:rPr>
              <a:t>Being a Military city, it’s no surprise that this is one of Plymouth’s signature events - which sees between 40K-50K visitors attend throughout the day - making it the perfect event to showcase your business. </a:t>
            </a:r>
          </a:p>
          <a:p>
            <a:endParaRPr lang="en-GB" sz="1400" dirty="0">
              <a:latin typeface="Montserrat-Regular"/>
            </a:endParaRPr>
          </a:p>
          <a:p>
            <a:r>
              <a:rPr lang="en-GB" sz="1400" dirty="0">
                <a:latin typeface="Montserrat-Regular"/>
              </a:rPr>
              <a:t>The day is packed with free entertainment, thrilling activities and hands-on displays, Military parades and bands, Military equipment, live music, and a stage programme which runs into the evening with a free evening concert. </a:t>
            </a:r>
          </a:p>
          <a:p>
            <a:endParaRPr lang="en-GB" sz="1400" dirty="0">
              <a:latin typeface="Montserrat-Regular"/>
            </a:endParaRPr>
          </a:p>
          <a:p>
            <a:r>
              <a:rPr lang="en-GB" sz="1400" dirty="0">
                <a:latin typeface="Montserrat-Regular"/>
              </a:rPr>
              <a:t>Visit the website for more information: </a:t>
            </a:r>
            <a:r>
              <a:rPr lang="en-GB" sz="1400" dirty="0">
                <a:latin typeface="Montserrat" panose="00000500000000000000" pitchFamily="2" charset="0"/>
                <a:hlinkClick r:id="rId4"/>
              </a:rPr>
              <a:t>https://plymoutharmedforcesday.co.uk/</a:t>
            </a:r>
            <a:r>
              <a:rPr lang="en-GB" sz="1400" dirty="0">
                <a:latin typeface="Montserrat" panose="00000500000000000000" pitchFamily="2" charset="0"/>
              </a:rPr>
              <a:t> </a:t>
            </a:r>
            <a:r>
              <a:rPr lang="en-GB" sz="1200" b="1" dirty="0">
                <a:latin typeface="Montserrat-Regular"/>
              </a:rPr>
              <a:t>       </a:t>
            </a:r>
          </a:p>
          <a:p>
            <a:endParaRPr lang="en-GB" sz="1200" dirty="0">
              <a:latin typeface="Montserrat-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01BBC-5BEA-F0B2-157C-15F09C8602D8}"/>
              </a:ext>
            </a:extLst>
          </p:cNvPr>
          <p:cNvSpPr txBox="1"/>
          <p:nvPr/>
        </p:nvSpPr>
        <p:spPr>
          <a:xfrm>
            <a:off x="412006" y="4292312"/>
            <a:ext cx="51141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Montserrat-Regular"/>
              </a:rPr>
              <a:t> TARGET AUDIENCE </a:t>
            </a:r>
          </a:p>
          <a:p>
            <a:endParaRPr lang="en-GB" sz="900" b="1" dirty="0">
              <a:latin typeface="Montserrat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-Regular"/>
              </a:rPr>
              <a:t>Local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-Regular"/>
              </a:rPr>
              <a:t>Veteran groups from across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-Regular"/>
              </a:rPr>
              <a:t>Young people and Veterans looking for training and recruitment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-Regular"/>
              </a:rPr>
              <a:t>Military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-Regular"/>
              </a:rPr>
              <a:t>Visiting friends and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-Regular"/>
              </a:rPr>
              <a:t>Visitors from across the region</a:t>
            </a:r>
            <a:endParaRPr lang="en-GB" sz="1400" dirty="0"/>
          </a:p>
        </p:txBody>
      </p:sp>
      <p:pic>
        <p:nvPicPr>
          <p:cNvPr id="12" name="Picture 11" descr="A group of soldiers marching in a parade&#10;&#10;Description automatically generated">
            <a:extLst>
              <a:ext uri="{FF2B5EF4-FFF2-40B4-BE49-F238E27FC236}">
                <a16:creationId xmlns:a16="http://schemas.microsoft.com/office/drawing/2014/main" id="{C549DD88-F8F9-061D-271C-7BB138DB5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65" y="3570063"/>
            <a:ext cx="2871115" cy="2161781"/>
          </a:xfrm>
          <a:prstGeom prst="rect">
            <a:avLst/>
          </a:prstGeom>
        </p:spPr>
      </p:pic>
      <p:pic>
        <p:nvPicPr>
          <p:cNvPr id="14" name="Picture 13" descr="A group of people marching in a parade&#10;&#10;Description automatically generated">
            <a:extLst>
              <a:ext uri="{FF2B5EF4-FFF2-40B4-BE49-F238E27FC236}">
                <a16:creationId xmlns:a16="http://schemas.microsoft.com/office/drawing/2014/main" id="{A63F7706-9007-B6BF-2BFD-6DE9F0E596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41" y="1314112"/>
            <a:ext cx="3025087" cy="20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BFCD2-BC07-7C16-76C6-924C8F21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298" y="5817224"/>
            <a:ext cx="7498702" cy="1040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316" y="474003"/>
            <a:ext cx="9130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ntserrat" panose="00000500000000000000" pitchFamily="2" charset="0"/>
              </a:rPr>
              <a:t>EXHIBITING AND MARKETING  OPPORTUNITIES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694" y="1312983"/>
            <a:ext cx="10399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0CADA-D1C8-B258-4D5E-EF05E7A84AC5}"/>
              </a:ext>
            </a:extLst>
          </p:cNvPr>
          <p:cNvSpPr txBox="1"/>
          <p:nvPr/>
        </p:nvSpPr>
        <p:spPr>
          <a:xfrm>
            <a:off x="6445962" y="1769787"/>
            <a:ext cx="58388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u="none" strike="noStrike" baseline="0" dirty="0">
                <a:solidFill>
                  <a:srgbClr val="000000"/>
                </a:solidFill>
                <a:latin typeface="Montserrat-Regular"/>
              </a:rPr>
              <a:t>PREMIUM COMMERCIAL PITCH WITH MARKETING BENEFITS: </a:t>
            </a:r>
            <a:r>
              <a:rPr lang="en-GB" sz="1200" b="1" i="0" u="none" strike="noStrike" baseline="0" dirty="0">
                <a:solidFill>
                  <a:srgbClr val="0070C0"/>
                </a:solidFill>
                <a:latin typeface="Montserrat-Regular"/>
              </a:rPr>
              <a:t>£1,750+VAT</a:t>
            </a:r>
          </a:p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Montserrat-Regular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A commercial pitch for a gazebo (3m x 3m) within the Veteran’s</a:t>
            </a:r>
          </a:p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    Village, with power (gazebo to be provided by sponsor).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Advertisement on the website: </a:t>
            </a:r>
            <a:r>
              <a:rPr lang="en-GB" sz="1200" b="0" i="0" u="none" strike="noStrike" baseline="0" dirty="0">
                <a:solidFill>
                  <a:srgbClr val="000066"/>
                </a:solidFill>
                <a:latin typeface="Montserrat-Regular"/>
              </a:rPr>
              <a:t>plymoutharmedforcesday.co.uk</a:t>
            </a:r>
            <a:endParaRPr lang="en-GB" sz="1200" b="0" i="0" u="none" strike="noStrike" baseline="0" dirty="0">
              <a:solidFill>
                <a:srgbClr val="000000"/>
              </a:solidFill>
              <a:latin typeface="Montserrat-Regular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Logo and link on the sponsor’s page: </a:t>
            </a:r>
            <a:r>
              <a:rPr lang="en-GB" sz="1200" b="0" i="0" u="none" strike="noStrike" baseline="0" dirty="0">
                <a:solidFill>
                  <a:srgbClr val="000066"/>
                </a:solidFill>
                <a:latin typeface="Montserrat-Regular"/>
              </a:rPr>
              <a:t>plymoutharmedforcesday.co.uk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Digital slide to be displayed on the big screen for three days,</a:t>
            </a:r>
          </a:p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    during the Rehabilitation Triathlon and Armed Forces Day.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Opportunity to display a vinyl banner on the main arena at</a:t>
            </a:r>
          </a:p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    Armed Forces Day.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On the day Facebook post with the Armed Forces Flag.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Invitation for two guests to attend the sponsor’s cream</a:t>
            </a:r>
          </a:p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latin typeface="Montserrat-Regular"/>
              </a:rPr>
              <a:t>    tea reception at Elliot Terrace with the Lord Mayor.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D82887-6824-AF83-2024-E05AA8BE1811}"/>
              </a:ext>
            </a:extLst>
          </p:cNvPr>
          <p:cNvSpPr txBox="1"/>
          <p:nvPr/>
        </p:nvSpPr>
        <p:spPr>
          <a:xfrm>
            <a:off x="343316" y="1794803"/>
            <a:ext cx="5524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Montserrat-Regular"/>
              </a:rPr>
              <a:t>PREMIUM COMMERCIAL VEHICLE EXHIBITOR:</a:t>
            </a:r>
          </a:p>
          <a:p>
            <a:r>
              <a:rPr lang="en-GB" sz="1200" b="1" dirty="0">
                <a:solidFill>
                  <a:srgbClr val="0070C0"/>
                </a:solidFill>
                <a:latin typeface="Montserrat-Regular"/>
              </a:rPr>
              <a:t>£2,000 to £3,000</a:t>
            </a:r>
          </a:p>
          <a:p>
            <a:endParaRPr lang="en-GB" sz="1200" b="1" dirty="0">
              <a:latin typeface="Montserrat-Regular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-Regular"/>
              </a:rPr>
              <a:t>Showcase your products within a large display area, in a prime</a:t>
            </a:r>
          </a:p>
          <a:p>
            <a:r>
              <a:rPr lang="en-GB" sz="1200" dirty="0">
                <a:latin typeface="Montserrat-Regular"/>
              </a:rPr>
              <a:t>    high footfall location, for 5 to 10 vehicles plus trailer.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-Regular"/>
              </a:rPr>
              <a:t>Opportunity to brand your allocated area with flags and banners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-Regular"/>
              </a:rPr>
              <a:t>Logo and link on </a:t>
            </a:r>
            <a:r>
              <a:rPr lang="en-GB" sz="1200" dirty="0">
                <a:latin typeface="Montserrat-Regular"/>
                <a:hlinkClick r:id="rId3"/>
              </a:rPr>
              <a:t>plymoutharmedforcesday.co.uk</a:t>
            </a:r>
            <a:endParaRPr lang="en-GB" sz="1200" dirty="0">
              <a:latin typeface="Montserrat-Regular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-Regular"/>
              </a:rPr>
              <a:t>Logo on the event map, marking your location.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-Regular"/>
              </a:rPr>
              <a:t>On the day Facebook post with the Armed Forces Flag.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BAC6E-47A1-ED1B-FC96-D3F402D942E9}"/>
              </a:ext>
            </a:extLst>
          </p:cNvPr>
          <p:cNvSpPr/>
          <p:nvPr/>
        </p:nvSpPr>
        <p:spPr>
          <a:xfrm>
            <a:off x="0" y="0"/>
            <a:ext cx="12192000" cy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B97BC7-829A-AE55-EEF3-2E197694A43D}"/>
              </a:ext>
            </a:extLst>
          </p:cNvPr>
          <p:cNvSpPr/>
          <p:nvPr/>
        </p:nvSpPr>
        <p:spPr>
          <a:xfrm>
            <a:off x="9699674" y="180536"/>
            <a:ext cx="1793631" cy="7479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C473A0-92CC-B26B-883C-3EA402931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36" y="311834"/>
            <a:ext cx="1507561" cy="485335"/>
          </a:xfrm>
          <a:prstGeom prst="rect">
            <a:avLst/>
          </a:prstGeom>
        </p:spPr>
      </p:pic>
      <p:pic>
        <p:nvPicPr>
          <p:cNvPr id="4" name="Picture 3" descr="A group of people at a festival&#10;&#10;Description automatically generated">
            <a:extLst>
              <a:ext uri="{FF2B5EF4-FFF2-40B4-BE49-F238E27FC236}">
                <a16:creationId xmlns:a16="http://schemas.microsoft.com/office/drawing/2014/main" id="{D5661858-9877-74C1-C2AC-025A540650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88" y="3924894"/>
            <a:ext cx="3062036" cy="2296527"/>
          </a:xfrm>
          <a:prstGeom prst="rect">
            <a:avLst/>
          </a:prstGeom>
        </p:spPr>
      </p:pic>
      <p:pic>
        <p:nvPicPr>
          <p:cNvPr id="6" name="Picture 5" descr="A black car parked on grass&#10;&#10;Description automatically generated">
            <a:extLst>
              <a:ext uri="{FF2B5EF4-FFF2-40B4-BE49-F238E27FC236}">
                <a16:creationId xmlns:a16="http://schemas.microsoft.com/office/drawing/2014/main" id="{5856640E-8AF2-7DCC-96FA-204AB033F7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6" y="3924895"/>
            <a:ext cx="2801135" cy="22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647" y="474003"/>
            <a:ext cx="815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ntserrat" panose="00000500000000000000" pitchFamily="2" charset="0"/>
              </a:rPr>
              <a:t>ADVERTISING OPPORTUNITIES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694" y="1312983"/>
            <a:ext cx="10399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D82887-6824-AF83-2024-E05AA8BE1811}"/>
              </a:ext>
            </a:extLst>
          </p:cNvPr>
          <p:cNvSpPr txBox="1"/>
          <p:nvPr/>
        </p:nvSpPr>
        <p:spPr>
          <a:xfrm>
            <a:off x="311122" y="1151607"/>
            <a:ext cx="608967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Montserrat-Regular"/>
              </a:rPr>
              <a:t>LED BIG SCREEN ADVERTISING:</a:t>
            </a:r>
          </a:p>
          <a:p>
            <a:r>
              <a:rPr lang="en-GB" sz="1200" b="1" dirty="0">
                <a:solidFill>
                  <a:srgbClr val="0070C0"/>
                </a:solidFill>
                <a:latin typeface="Montserrat-Regular"/>
              </a:rPr>
              <a:t>FROM £300 TO £700+VAT</a:t>
            </a:r>
          </a:p>
          <a:p>
            <a:endParaRPr lang="en-GB" sz="1200" b="1" dirty="0">
              <a:latin typeface="Montserrat-Regular"/>
            </a:endParaRPr>
          </a:p>
          <a:p>
            <a:r>
              <a:rPr lang="en-GB" sz="1200" dirty="0">
                <a:solidFill>
                  <a:srgbClr val="000000"/>
                </a:solidFill>
                <a:latin typeface="Montserrat-Regular"/>
              </a:rPr>
              <a:t>Promote your business to over 100k people, at Plymouth's signature events on Plymouth Hoe!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-Regular"/>
            </a:endParaRPr>
          </a:p>
          <a:p>
            <a:r>
              <a:rPr lang="en-GB" sz="1200" dirty="0">
                <a:solidFill>
                  <a:srgbClr val="000000"/>
                </a:solidFill>
                <a:latin typeface="Montserrat-Regular"/>
              </a:rPr>
              <a:t>Advertise on the LED big screen during the Rehabilitation Triathlon, Armed Forces Day and the British Firework Championships: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Montserrat-Regular"/>
              </a:rPr>
              <a:t>Static side - £550+VAT (saving of £50)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Montserrat-Regular"/>
              </a:rPr>
              <a:t>Video (max. 30s) - £700+VAT (saving of £100)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-Regular"/>
            </a:endParaRPr>
          </a:p>
          <a:p>
            <a:r>
              <a:rPr lang="en-GB" sz="1200" dirty="0">
                <a:solidFill>
                  <a:srgbClr val="000000"/>
                </a:solidFill>
                <a:latin typeface="Montserrat-Regular"/>
              </a:rPr>
              <a:t>Advertise on the LED big screen during the Rehabilitation Triathlon and Armed Forces Day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Montserrat-Regular"/>
              </a:rPr>
              <a:t>Static slide - £300+VAT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00"/>
                </a:solidFill>
                <a:latin typeface="Montserrat-Regular"/>
              </a:rPr>
              <a:t>Video (max. 30s) video - £400+VAT</a:t>
            </a:r>
          </a:p>
          <a:p>
            <a:endParaRPr lang="en-GB" sz="1000" i="1" dirty="0">
              <a:solidFill>
                <a:srgbClr val="000000"/>
              </a:solidFill>
              <a:latin typeface="Montserrat-Regular"/>
            </a:endParaRPr>
          </a:p>
          <a:p>
            <a:r>
              <a:rPr lang="en-GB" sz="1000" i="1" dirty="0">
                <a:solidFill>
                  <a:srgbClr val="000000"/>
                </a:solidFill>
                <a:latin typeface="Montserrat-Regular"/>
              </a:rPr>
              <a:t>Technical spec will be provided. Same video to be used for all three events. </a:t>
            </a:r>
            <a:endParaRPr lang="en-GB" sz="18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55A0A-6E51-FAE6-5659-D350CAA7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-127" r="16118" b="127"/>
          <a:stretch/>
        </p:blipFill>
        <p:spPr>
          <a:xfrm>
            <a:off x="6479716" y="1308128"/>
            <a:ext cx="5455109" cy="38227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830CE-0A82-C11B-F7DA-AB526B10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98" y="5817224"/>
            <a:ext cx="7498702" cy="1040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A0CADA-D1C8-B258-4D5E-EF05E7A84AC5}"/>
              </a:ext>
            </a:extLst>
          </p:cNvPr>
          <p:cNvSpPr txBox="1"/>
          <p:nvPr/>
        </p:nvSpPr>
        <p:spPr>
          <a:xfrm>
            <a:off x="311122" y="4239074"/>
            <a:ext cx="5981842" cy="24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b="0" i="0" u="none" strike="noStrike" baseline="0" dirty="0">
              <a:solidFill>
                <a:srgbClr val="000000"/>
              </a:solidFill>
              <a:latin typeface="Montserrat-Regular"/>
            </a:endParaRPr>
          </a:p>
          <a:p>
            <a:pPr algn="l"/>
            <a:r>
              <a:rPr lang="en-GB" sz="1200" b="1" i="0" u="none" strike="noStrike" baseline="0" dirty="0">
                <a:solidFill>
                  <a:srgbClr val="000000"/>
                </a:solidFill>
                <a:latin typeface="Montserrat-Regular"/>
              </a:rPr>
              <a:t>WEBSITE ADVERTISING:</a:t>
            </a:r>
          </a:p>
          <a:p>
            <a:pPr algn="l"/>
            <a:r>
              <a:rPr lang="en-GB" sz="1200" b="1" i="0" u="none" strike="noStrike" baseline="0" dirty="0">
                <a:solidFill>
                  <a:srgbClr val="0070C0"/>
                </a:solidFill>
                <a:latin typeface="Montserrat-Regular"/>
              </a:rPr>
              <a:t>£100+VAT</a:t>
            </a:r>
          </a:p>
          <a:p>
            <a:pPr algn="l"/>
            <a:endParaRPr lang="en-GB" sz="1050" b="1" i="0" u="none" strike="noStrike" baseline="0" dirty="0">
              <a:solidFill>
                <a:srgbClr val="000000"/>
              </a:solidFill>
              <a:latin typeface="Montserrat-Regular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Montserrat-Regular"/>
              </a:rPr>
              <a:t>Digital advertisement on the official website: </a:t>
            </a:r>
            <a:r>
              <a:rPr lang="en-GB" sz="1200" dirty="0">
                <a:latin typeface="Montserrat-Regular"/>
                <a:hlinkClick r:id="rId4"/>
              </a:rPr>
              <a:t>https://www.plymoutharmedforcesday.co.uk/</a:t>
            </a:r>
            <a:r>
              <a:rPr lang="en-GB" sz="1200" dirty="0">
                <a:solidFill>
                  <a:srgbClr val="000000"/>
                </a:solidFill>
                <a:latin typeface="Montserrat-Regular"/>
              </a:rPr>
              <a:t>, with a click through to your website of choice.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Montserrat-Regular"/>
              </a:rPr>
              <a:t>Displayed on one of the three most visited web pages - potentially reaching over 20k views.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Montserrat-Regular"/>
              </a:rPr>
              <a:t>Spec: 300px width x 300px height (JPG/PNG).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-Regular"/>
            </a:endParaRPr>
          </a:p>
          <a:p>
            <a:endParaRPr lang="en-GB" sz="1200" u="sng" dirty="0">
              <a:solidFill>
                <a:prstClr val="black"/>
              </a:solidFill>
              <a:latin typeface="Montserrat-Regular"/>
            </a:endParaRPr>
          </a:p>
          <a:p>
            <a:pPr algn="l"/>
            <a:endParaRPr lang="en-GB" sz="1200" dirty="0">
              <a:latin typeface="Montserrat-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10FB9-7F5D-061A-BC7B-71A4E947BBEF}"/>
              </a:ext>
            </a:extLst>
          </p:cNvPr>
          <p:cNvSpPr/>
          <p:nvPr/>
        </p:nvSpPr>
        <p:spPr>
          <a:xfrm>
            <a:off x="0" y="0"/>
            <a:ext cx="12192000" cy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A2714-BD0F-4EB6-922D-7D5C56E4B49C}"/>
              </a:ext>
            </a:extLst>
          </p:cNvPr>
          <p:cNvSpPr/>
          <p:nvPr/>
        </p:nvSpPr>
        <p:spPr>
          <a:xfrm>
            <a:off x="9699674" y="180536"/>
            <a:ext cx="1793631" cy="7479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DF7C05-EC9B-3EE3-484F-11B2ABB355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36" y="311834"/>
            <a:ext cx="1507561" cy="4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63B60-CAD8-5A95-6628-F9AC81E7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298" y="5817224"/>
            <a:ext cx="7498702" cy="10407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215611" y="1911454"/>
            <a:ext cx="3820875" cy="37278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55514" y="1878760"/>
            <a:ext cx="3626170" cy="3599711"/>
          </a:xfrm>
          <a:prstGeom prst="ellipse">
            <a:avLst/>
          </a:prstGeom>
          <a:solidFill>
            <a:srgbClr val="2C4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13407" y="2385954"/>
            <a:ext cx="3110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Montserrat" panose="00000500000000000000" pitchFamily="2" charset="0"/>
              </a:rPr>
              <a:t>REACHED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500K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Montserrat" panose="00000500000000000000" pitchFamily="2" charset="0"/>
              </a:rPr>
              <a:t>VIA SOCIAL MEDIA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5450" y="2828973"/>
            <a:ext cx="296119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Montserrat" panose="00000500000000000000" pitchFamily="2" charset="0"/>
              </a:rPr>
              <a:t>PAGE VIEWS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100K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Montserrat" panose="00000500000000000000" pitchFamily="2" charset="0"/>
              </a:rPr>
              <a:t>VIA WEBSITE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6176" y="1394956"/>
            <a:ext cx="3649110" cy="35997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055447" y="3692742"/>
            <a:ext cx="3100182" cy="2987730"/>
          </a:xfrm>
          <a:prstGeom prst="ellipse">
            <a:avLst/>
          </a:prstGeom>
          <a:solidFill>
            <a:srgbClr val="A2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ntserrat" panose="00000500000000000000" pitchFamily="2" charset="0"/>
              </a:rPr>
              <a:t>USERS 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27.5K</a:t>
            </a: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Montserrat" panose="00000500000000000000" pitchFamily="2" charset="0"/>
              </a:rPr>
              <a:t>VIA WEBSITE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5194" y="2086816"/>
            <a:ext cx="4091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ntserrat" panose="00000500000000000000" pitchFamily="2" charset="0"/>
              </a:rPr>
              <a:t>AUDIENCE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45K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Montserrat" panose="00000500000000000000" pitchFamily="2" charset="0"/>
              </a:rPr>
              <a:t>ATTENDED 2024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Montserrat" panose="00000500000000000000" pitchFamily="2" charset="0"/>
              </a:rPr>
              <a:t>EVENT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43F9D-99A7-A72C-D050-B45BDC9EA71B}"/>
              </a:ext>
            </a:extLst>
          </p:cNvPr>
          <p:cNvSpPr/>
          <p:nvPr/>
        </p:nvSpPr>
        <p:spPr>
          <a:xfrm>
            <a:off x="0" y="0"/>
            <a:ext cx="12192000" cy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A98F8-E149-8924-A5BF-251A54A519AD}"/>
              </a:ext>
            </a:extLst>
          </p:cNvPr>
          <p:cNvSpPr/>
          <p:nvPr/>
        </p:nvSpPr>
        <p:spPr>
          <a:xfrm>
            <a:off x="9699674" y="180536"/>
            <a:ext cx="1793631" cy="7479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122461-BAC9-AE72-8E18-48E6556E7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36" y="311834"/>
            <a:ext cx="1507561" cy="485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890E51-2183-C4F4-62BF-7C04DE92ECA4}"/>
              </a:ext>
            </a:extLst>
          </p:cNvPr>
          <p:cNvSpPr txBox="1"/>
          <p:nvPr/>
        </p:nvSpPr>
        <p:spPr>
          <a:xfrm>
            <a:off x="352647" y="474003"/>
            <a:ext cx="8155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ntserrat" panose="00000500000000000000" pitchFamily="2" charset="0"/>
              </a:rPr>
              <a:t>PLYMOUTH ARMED FORCES DAY OVERVIEW</a:t>
            </a:r>
          </a:p>
        </p:txBody>
      </p:sp>
    </p:spTree>
    <p:extLst>
      <p:ext uri="{BB962C8B-B14F-4D97-AF65-F5344CB8AC3E}">
        <p14:creationId xmlns:p14="http://schemas.microsoft.com/office/powerpoint/2010/main" val="103073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5F8333-0B47-4378-7512-6F492BA965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1150" r="22821" b="4482"/>
          <a:stretch/>
        </p:blipFill>
        <p:spPr>
          <a:xfrm>
            <a:off x="5019869" y="0"/>
            <a:ext cx="717213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4D791-90F6-2D59-BC5C-E361F7074752}"/>
              </a:ext>
            </a:extLst>
          </p:cNvPr>
          <p:cNvSpPr txBox="1"/>
          <p:nvPr/>
        </p:nvSpPr>
        <p:spPr>
          <a:xfrm>
            <a:off x="368787" y="485229"/>
            <a:ext cx="422696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Montserrat-Regular"/>
              </a:rPr>
              <a:t>INTERESTED?</a:t>
            </a:r>
          </a:p>
          <a:p>
            <a:endParaRPr lang="en-GB" sz="1800" dirty="0">
              <a:solidFill>
                <a:schemeClr val="tx1"/>
              </a:solidFill>
              <a:latin typeface="Montserrat-Regular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Montserrat-Regular"/>
              </a:rPr>
              <a:t>All sponsorship packages can be tailored to best suit your business needs</a:t>
            </a:r>
          </a:p>
          <a:p>
            <a:endParaRPr lang="en-GB" sz="1800" dirty="0">
              <a:solidFill>
                <a:schemeClr val="tx1"/>
              </a:solidFill>
              <a:latin typeface="Montserrat-Regular"/>
            </a:endParaRPr>
          </a:p>
          <a:p>
            <a:r>
              <a:rPr lang="en-GB" sz="1800" dirty="0">
                <a:solidFill>
                  <a:schemeClr val="tx1"/>
                </a:solidFill>
                <a:latin typeface="Montserrat-Regular"/>
              </a:rPr>
              <a:t>Please get in touch with Sara Tapp by emailing:  </a:t>
            </a:r>
            <a:r>
              <a:rPr lang="en-GB" sz="1800" dirty="0">
                <a:solidFill>
                  <a:srgbClr val="0070C0"/>
                </a:solidFill>
                <a:latin typeface="Montserrat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afdmedia@plymouth.gov.uk</a:t>
            </a:r>
            <a:endParaRPr lang="en-GB" sz="1800" dirty="0">
              <a:solidFill>
                <a:srgbClr val="0070C0"/>
              </a:solidFill>
              <a:latin typeface="Montserrat-Regular"/>
            </a:endParaRPr>
          </a:p>
          <a:p>
            <a:endParaRPr lang="en-GB" sz="1800" dirty="0">
              <a:solidFill>
                <a:schemeClr val="tx1"/>
              </a:solidFill>
              <a:latin typeface="Montserrat-Regular"/>
            </a:endParaRPr>
          </a:p>
          <a:p>
            <a:r>
              <a:rPr lang="en-GB" sz="1800" dirty="0">
                <a:solidFill>
                  <a:schemeClr val="tx1"/>
                </a:solidFill>
                <a:latin typeface="Montserrat-Regular"/>
              </a:rPr>
              <a:t>For details on charity </a:t>
            </a:r>
            <a:r>
              <a:rPr lang="en-GB" dirty="0">
                <a:latin typeface="Montserrat-Regular"/>
              </a:rPr>
              <a:t>or commercial pitches, </a:t>
            </a:r>
            <a:r>
              <a:rPr lang="en-GB" sz="1800" dirty="0">
                <a:solidFill>
                  <a:schemeClr val="tx1"/>
                </a:solidFill>
                <a:latin typeface="Montserrat-Regular"/>
              </a:rPr>
              <a:t>email: </a:t>
            </a:r>
            <a:r>
              <a:rPr lang="en-GB" sz="1800" dirty="0">
                <a:solidFill>
                  <a:srgbClr val="0070C0"/>
                </a:solidFill>
                <a:latin typeface="Montserrat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afd@plymouth.gov.uk</a:t>
            </a:r>
            <a:endParaRPr lang="en-GB" sz="1800" dirty="0">
              <a:solidFill>
                <a:srgbClr val="0070C0"/>
              </a:solidFill>
              <a:latin typeface="Montserrat-Regular"/>
            </a:endParaRPr>
          </a:p>
          <a:p>
            <a:endParaRPr lang="en-GB" sz="1800" dirty="0">
              <a:solidFill>
                <a:srgbClr val="0070C0"/>
              </a:solidFill>
              <a:latin typeface="Montserrat-Regular"/>
            </a:endParaRPr>
          </a:p>
          <a:p>
            <a:r>
              <a:rPr lang="en-GB" dirty="0">
                <a:latin typeface="Montserrat-Regular"/>
              </a:rPr>
              <a:t>Thank you for supporting our Armed Forces.</a:t>
            </a:r>
          </a:p>
          <a:p>
            <a:endParaRPr lang="en-GB" sz="1800" dirty="0">
              <a:solidFill>
                <a:srgbClr val="0070C0"/>
              </a:solidFill>
              <a:latin typeface="Montserrat-Regular"/>
            </a:endParaRPr>
          </a:p>
          <a:p>
            <a:r>
              <a:rPr lang="en-GB" sz="1800" dirty="0">
                <a:solidFill>
                  <a:srgbClr val="0070C0"/>
                </a:solidFill>
                <a:latin typeface="Montserrat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plymoutharmedforcesday.co.uk</a:t>
            </a:r>
            <a:endParaRPr lang="en-GB" sz="1800" dirty="0">
              <a:solidFill>
                <a:srgbClr val="0070C0"/>
              </a:solidFill>
              <a:latin typeface="Montserrat-Regular"/>
            </a:endParaRP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4B1B0-3E2B-62B2-2792-179101F33ACE}"/>
              </a:ext>
            </a:extLst>
          </p:cNvPr>
          <p:cNvSpPr/>
          <p:nvPr/>
        </p:nvSpPr>
        <p:spPr>
          <a:xfrm>
            <a:off x="0" y="0"/>
            <a:ext cx="12192000" cy="2813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12350-11FD-1B16-FB3B-4852FCC26F91}"/>
              </a:ext>
            </a:extLst>
          </p:cNvPr>
          <p:cNvSpPr/>
          <p:nvPr/>
        </p:nvSpPr>
        <p:spPr>
          <a:xfrm>
            <a:off x="9699674" y="180536"/>
            <a:ext cx="1793631" cy="7479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590009-C951-1949-52FB-A84AE35042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36" y="311834"/>
            <a:ext cx="1507561" cy="4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17358</TotalTime>
  <Words>668</Words>
  <Application>Microsoft Office PowerPoint</Application>
  <PresentationFormat>Widescreen</PresentationFormat>
  <Paragraphs>94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Montserrat-Regular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Delt Shared Services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Bunch, Joshua</dc:creator>
  <cp:lastModifiedBy>Sara Tapp</cp:lastModifiedBy>
  <cp:revision>133</cp:revision>
  <dcterms:created xsi:type="dcterms:W3CDTF">2023-04-05T07:49:23Z</dcterms:created>
  <dcterms:modified xsi:type="dcterms:W3CDTF">2024-12-10T10:34:58Z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e41a6f-20d9-495c-ab00-eea5f6384699_Enabled">
    <vt:lpwstr>true</vt:lpwstr>
  </property>
  <property fmtid="{D5CDD505-2E9C-101B-9397-08002B2CF9AE}" pid="3" name="MSIP_Label_17e41a6f-20d9-495c-ab00-eea5f6384699_SetDate">
    <vt:lpwstr>2023-04-05T07:54:04Z</vt:lpwstr>
  </property>
  <property fmtid="{D5CDD505-2E9C-101B-9397-08002B2CF9AE}" pid="4" name="MSIP_Label_17e41a6f-20d9-495c-ab00-eea5f6384699_Method">
    <vt:lpwstr>Privileged</vt:lpwstr>
  </property>
  <property fmtid="{D5CDD505-2E9C-101B-9397-08002B2CF9AE}" pid="5" name="MSIP_Label_17e41a6f-20d9-495c-ab00-eea5f6384699_Name">
    <vt:lpwstr>17e41a6f-20d9-495c-ab00-eea5f6384699</vt:lpwstr>
  </property>
  <property fmtid="{D5CDD505-2E9C-101B-9397-08002B2CF9AE}" pid="6" name="MSIP_Label_17e41a6f-20d9-495c-ab00-eea5f6384699_SiteId">
    <vt:lpwstr>a9a3c3d1-fc0f-4943-bc2a-d73e388cc2df</vt:lpwstr>
  </property>
  <property fmtid="{D5CDD505-2E9C-101B-9397-08002B2CF9AE}" pid="7" name="MSIP_Label_17e41a6f-20d9-495c-ab00-eea5f6384699_ActionId">
    <vt:lpwstr>a26f2ac5-d2c6-4e70-bf18-00002a08690f</vt:lpwstr>
  </property>
  <property fmtid="{D5CDD505-2E9C-101B-9397-08002B2CF9AE}" pid="8" name="MSIP_Label_17e41a6f-20d9-495c-ab00-eea5f6384699_ContentBits">
    <vt:lpwstr>1</vt:lpwstr>
  </property>
</Properties>
</file>